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La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68" Type="http://schemas.openxmlformats.org/officeDocument/2006/relationships/font" Target="fonts/Lato-bold.fntdata"/><Relationship Id="rId23" Type="http://schemas.openxmlformats.org/officeDocument/2006/relationships/slide" Target="slides/slide18.xml"/><Relationship Id="rId67" Type="http://schemas.openxmlformats.org/officeDocument/2006/relationships/font" Target="fonts/Lato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492a99d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492a99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92a99d6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92a99d6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74a8bba7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74a8bba7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92a99d6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492a99d6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74a8bba75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74a8bba75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492a99d6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492a99d6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92a99d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492a99d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492a99d6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492a99d6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492a99d6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492a99d6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92a99d6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492a99d6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74a8bba75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74a8bba75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4a8bba75_1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4a8bba75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4a8bba75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74a8bba75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74a8bba75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74a8bba75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74a8bba75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74a8bba75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74a8bba75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74a8bba75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74a8bba75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74a8bba75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4a8bba75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4a8bba75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74a8bba75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74a8bba75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sys 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gcs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lactate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74a8bba75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74a8bba75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74a8bba75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74a8bba75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74a8bba75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74a8bba75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4a8bba75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4a8bba75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74a8bba75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74a8bba75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74a8bba75_1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74a8bba75_1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492a99d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492a99d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492a99d6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492a99d6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492a99d6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492a99d6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492a99d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492a99d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492a99d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492a99d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492a99d6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492a99d6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492a99d6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492a99d6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74a8bba7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74a8bba7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92a99d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492a99d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74a8bba75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74a8bba75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74a8bba75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74a8bba75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74a8bba75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74a8bba75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74a8bba75_1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74a8bba75_1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74a8bba75_1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74a8bba75_1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 5 deaths - Suicide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74a8bba75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74a8bba75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74a8bba75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74a8bba75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74a8bba75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74a8bba75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74a8bba75_1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74a8bba75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74a8bba75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74a8bba75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92a99d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92a99d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74a8bba7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74a8bba7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74a8bba7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74a8bba7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74a8bba75_1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74a8bba75_1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74a8bba75_1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74a8bba75_1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92a99d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92a99d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492a99d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492a99d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4a8bba75_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4a8bba75_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92a99d6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92a99d6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mage.slidesharecdn.com/slides-170814161516/95/machine-learning-for-survival-analysis-4-638.jpg?cb=1550200336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7000" y="358175"/>
            <a:ext cx="6056700" cy="27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</a:t>
            </a:r>
            <a:r>
              <a:rPr lang="en"/>
              <a:t>Healthcare: Hospital Emergency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Suicide Attempt</a:t>
            </a:r>
            <a:r>
              <a:rPr lang="en"/>
              <a:t>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38700" y="4015300"/>
            <a:ext cx="8097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2: </a:t>
            </a:r>
            <a:r>
              <a:rPr lang="en" sz="1700"/>
              <a:t>Pete Gray, Pratik Chandwani, Conrard Giresse Tetsassi Feugmo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York University CSML 1030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170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Pipeline</a:t>
            </a:r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618820" y="1575830"/>
            <a:ext cx="1418334" cy="2315200"/>
            <a:chOff x="618820" y="1574025"/>
            <a:chExt cx="1418334" cy="2315200"/>
          </a:xfrm>
        </p:grpSpPr>
        <p:cxnSp>
          <p:nvCxnSpPr>
            <p:cNvPr id="203" name="Google Shape;203;p22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22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22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207" name="Google Shape;207;p22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EDA</a:t>
                </a:r>
                <a:endParaRPr b="1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Exploratory Data Analysis</a:t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Finds features correlated to the target</a:t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22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solidFill>
                      <a:srgbClr val="FF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100%</a:t>
                </a:r>
                <a:endParaRPr b="1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0" name="Google Shape;210;p22"/>
          <p:cNvGrpSpPr/>
          <p:nvPr/>
        </p:nvGrpSpPr>
        <p:grpSpPr>
          <a:xfrm>
            <a:off x="1917073" y="1575830"/>
            <a:ext cx="1418334" cy="2315200"/>
            <a:chOff x="1917073" y="1575830"/>
            <a:chExt cx="1418334" cy="2315200"/>
          </a:xfrm>
        </p:grpSpPr>
        <p:cxnSp>
          <p:nvCxnSpPr>
            <p:cNvPr id="211" name="Google Shape;211;p22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2" name="Google Shape;212;p22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Features Engineering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02372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the data and the values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Imputation ( KNN, Iterative)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target Feature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2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b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3213756" y="1575830"/>
            <a:ext cx="1418334" cy="2315200"/>
            <a:chOff x="3214118" y="1575830"/>
            <a:chExt cx="1418334" cy="2315200"/>
          </a:xfrm>
        </p:grpSpPr>
        <p:cxnSp>
          <p:nvCxnSpPr>
            <p:cNvPr id="218" name="Google Shape;218;p22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22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24925" y="2677248"/>
              <a:ext cx="11673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Selection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Features section.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Collinear features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STD =0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Less Important features by random forest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RFE with the 10 top highest rank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b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4511544" y="1575830"/>
            <a:ext cx="1418334" cy="2315200"/>
            <a:chOff x="4511544" y="1575830"/>
            <a:chExt cx="1418334" cy="2315200"/>
          </a:xfrm>
        </p:grpSpPr>
        <p:cxnSp>
          <p:nvCxnSpPr>
            <p:cNvPr id="225" name="Google Shape;225;p22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22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Modeling</a:t>
              </a:r>
              <a:endParaRPr b="1" sz="1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LightGBM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Decision Tree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2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b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22"/>
          <p:cNvGrpSpPr/>
          <p:nvPr/>
        </p:nvGrpSpPr>
        <p:grpSpPr>
          <a:xfrm>
            <a:off x="5808702" y="1575830"/>
            <a:ext cx="1418334" cy="2315200"/>
            <a:chOff x="3214118" y="1575830"/>
            <a:chExt cx="1418334" cy="2315200"/>
          </a:xfrm>
        </p:grpSpPr>
        <p:cxnSp>
          <p:nvCxnSpPr>
            <p:cNvPr id="232" name="Google Shape;232;p22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22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 sz="1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Identify the most Important prediction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Demographic vs Clinical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b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7106128" y="1575830"/>
            <a:ext cx="1418334" cy="2315200"/>
            <a:chOff x="4511544" y="1575830"/>
            <a:chExt cx="1418334" cy="2315200"/>
          </a:xfrm>
        </p:grpSpPr>
        <p:cxnSp>
          <p:nvCxnSpPr>
            <p:cNvPr id="239" name="Google Shape;239;p22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2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 txBox="1"/>
            <p:nvPr/>
          </p:nvSpPr>
          <p:spPr>
            <a:xfrm>
              <a:off x="4619592" y="2696825"/>
              <a:ext cx="1290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</a:t>
              </a:r>
              <a:endParaRPr b="1" sz="1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8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Map road For make Decision</a:t>
              </a:r>
              <a:endParaRPr sz="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2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b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b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673250" y="1900175"/>
            <a:ext cx="7958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Patient survival at </a:t>
            </a:r>
            <a:r>
              <a:rPr lang="en"/>
              <a:t>Hospital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Global Women in Data Science (WiDS) Datathon 2020 (Kaggle)</a:t>
            </a:r>
            <a:endParaRPr sz="2200"/>
          </a:p>
        </p:txBody>
      </p:sp>
      <p:sp>
        <p:nvSpPr>
          <p:cNvPr id="255" name="Google Shape;255;p24"/>
          <p:cNvSpPr txBox="1"/>
          <p:nvPr>
            <p:ph idx="1" type="body"/>
          </p:nvPr>
        </p:nvSpPr>
        <p:spPr>
          <a:xfrm>
            <a:off x="311700" y="1549675"/>
            <a:ext cx="85206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Char char="●"/>
            </a:pPr>
            <a:r>
              <a:rPr lang="en" sz="1700">
                <a:solidFill>
                  <a:srgbClr val="FF00FF"/>
                </a:solidFill>
              </a:rPr>
              <a:t>Clinical and Demographic Data</a:t>
            </a:r>
            <a:endParaRPr sz="1700">
              <a:solidFill>
                <a:srgbClr val="FF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91713 entries and  189 attributes.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24 hours of intensive care to predict patient survival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sz="1800">
                <a:solidFill>
                  <a:srgbClr val="FF00FF"/>
                </a:solidFill>
              </a:rPr>
              <a:t>Classification Problem </a:t>
            </a:r>
            <a:endParaRPr sz="1800">
              <a:solidFill>
                <a:srgbClr val="FF00FF"/>
              </a:solidFill>
            </a:endParaRPr>
          </a:p>
        </p:txBody>
      </p:sp>
      <p:grpSp>
        <p:nvGrpSpPr>
          <p:cNvPr id="256" name="Google Shape;256;p24"/>
          <p:cNvGrpSpPr/>
          <p:nvPr/>
        </p:nvGrpSpPr>
        <p:grpSpPr>
          <a:xfrm>
            <a:off x="558250" y="2571750"/>
            <a:ext cx="8349377" cy="1813825"/>
            <a:chOff x="482925" y="1906150"/>
            <a:chExt cx="8349377" cy="1813825"/>
          </a:xfrm>
        </p:grpSpPr>
        <p:pic>
          <p:nvPicPr>
            <p:cNvPr id="257" name="Google Shape;25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925" y="1906150"/>
              <a:ext cx="8349377" cy="181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4"/>
            <p:cNvSpPr/>
            <p:nvPr/>
          </p:nvSpPr>
          <p:spPr>
            <a:xfrm>
              <a:off x="1772700" y="1974125"/>
              <a:ext cx="805800" cy="1598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4"/>
          <p:cNvSpPr txBox="1"/>
          <p:nvPr/>
        </p:nvSpPr>
        <p:spPr>
          <a:xfrm>
            <a:off x="1873250" y="4180075"/>
            <a:ext cx="819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Target</a:t>
            </a:r>
            <a:endParaRPr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1297500" y="434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Rate</a:t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171100" y="1348550"/>
            <a:ext cx="460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Dataset was unbalanced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80" y="1104275"/>
            <a:ext cx="3895946" cy="39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death:Gender and Ethnicity  </a:t>
            </a:r>
            <a:endParaRPr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393575" y="1368150"/>
            <a:ext cx="83058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Hospital death Is not </a:t>
            </a:r>
            <a:r>
              <a:rPr lang="en" sz="2400">
                <a:solidFill>
                  <a:srgbClr val="FF00FF"/>
                </a:solidFill>
              </a:rPr>
              <a:t>correlated</a:t>
            </a:r>
            <a:r>
              <a:rPr lang="en" sz="2400">
                <a:solidFill>
                  <a:srgbClr val="FF00FF"/>
                </a:solidFill>
              </a:rPr>
              <a:t> to  the </a:t>
            </a:r>
            <a:r>
              <a:rPr b="1" lang="en" sz="2400" u="sng">
                <a:solidFill>
                  <a:srgbClr val="FF00FF"/>
                </a:solidFill>
              </a:rPr>
              <a:t>Gender</a:t>
            </a:r>
            <a:r>
              <a:rPr lang="en" sz="2400">
                <a:solidFill>
                  <a:srgbClr val="FF00FF"/>
                </a:solidFill>
              </a:rPr>
              <a:t> or </a:t>
            </a:r>
            <a:r>
              <a:rPr b="1" lang="en" sz="2400" u="sng">
                <a:solidFill>
                  <a:srgbClr val="FF00FF"/>
                </a:solidFill>
              </a:rPr>
              <a:t>Ethnicity</a:t>
            </a:r>
            <a:endParaRPr b="1" sz="2400" u="sng">
              <a:solidFill>
                <a:srgbClr val="FF00FF"/>
              </a:solidFill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0" y="2148225"/>
            <a:ext cx="3785949" cy="26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925" y="2126378"/>
            <a:ext cx="4953500" cy="270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1193125" y="235425"/>
            <a:ext cx="7639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diagnosis </a:t>
            </a:r>
            <a:r>
              <a:rPr lang="en"/>
              <a:t> and Hospital death</a:t>
            </a:r>
            <a:endParaRPr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1069550" y="955150"/>
            <a:ext cx="74112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M</a:t>
            </a:r>
            <a:r>
              <a:rPr lang="en" sz="2000">
                <a:solidFill>
                  <a:srgbClr val="FFFFFF"/>
                </a:solidFill>
              </a:rPr>
              <a:t>ost frequent</a:t>
            </a:r>
            <a:r>
              <a:rPr lang="en" sz="2000">
                <a:solidFill>
                  <a:srgbClr val="FF00FF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Admission diagnosis group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FF00FF"/>
                </a:solidFill>
              </a:rPr>
              <a:t>: </a:t>
            </a:r>
            <a:r>
              <a:rPr lang="en" sz="2000">
                <a:solidFill>
                  <a:srgbClr val="FF00FF"/>
                </a:solidFill>
              </a:rPr>
              <a:t>Cardiovascular</a:t>
            </a:r>
            <a:endParaRPr sz="2000">
              <a:solidFill>
                <a:srgbClr val="FF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higher death </a:t>
            </a:r>
            <a:r>
              <a:rPr lang="en" sz="2000">
                <a:solidFill>
                  <a:srgbClr val="FFFFFF"/>
                </a:solidFill>
              </a:rPr>
              <a:t>rate</a:t>
            </a:r>
            <a:r>
              <a:rPr lang="en" sz="2000">
                <a:solidFill>
                  <a:srgbClr val="FFFFFF"/>
                </a:solidFill>
              </a:rPr>
              <a:t>: </a:t>
            </a:r>
            <a:r>
              <a:rPr lang="en" sz="2000">
                <a:solidFill>
                  <a:srgbClr val="FF00FF"/>
                </a:solidFill>
              </a:rPr>
              <a:t> Sepsis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55" y="2408725"/>
            <a:ext cx="5221145" cy="2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/>
          <p:nvPr/>
        </p:nvSpPr>
        <p:spPr>
          <a:xfrm rot="-5400000">
            <a:off x="6802750" y="797050"/>
            <a:ext cx="223500" cy="40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408725"/>
            <a:ext cx="3557777" cy="2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Remove f</a:t>
            </a:r>
            <a:r>
              <a:rPr lang="en" sz="1500"/>
              <a:t>eatures with more than 75% missing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Remove collinear features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STD = 0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Data Imputation (KNN and Iterative)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Features Importance ( Random Forest and LightGBM’s)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</a:t>
            </a:r>
            <a:r>
              <a:rPr lang="en"/>
              <a:t>Basic Model</a:t>
            </a:r>
            <a:endParaRPr/>
          </a:p>
        </p:txBody>
      </p:sp>
      <p:sp>
        <p:nvSpPr>
          <p:cNvPr id="295" name="Google Shape;295;p29"/>
          <p:cNvSpPr txBox="1"/>
          <p:nvPr>
            <p:ph idx="1" type="body"/>
          </p:nvPr>
        </p:nvSpPr>
        <p:spPr>
          <a:xfrm>
            <a:off x="384600" y="1307850"/>
            <a:ext cx="8586000" cy="3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rf_all = RandomForestClassifier(n_estimators= 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13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random_state=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" sz="13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,n_jobs=</a:t>
            </a:r>
            <a:r>
              <a:rPr lang="en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3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Precision: 0.922 / Recall: 0.929 / F1-Score: 0.911 / Accuracy: 0.929</a:t>
            </a:r>
            <a:endParaRPr sz="145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25" y="2081625"/>
            <a:ext cx="3007900" cy="2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01" y="2053912"/>
            <a:ext cx="4012449" cy="283076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6188475" y="3786000"/>
            <a:ext cx="2239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ROC AUC=0.614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1206550" y="179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Importances: Numerical Features</a:t>
            </a:r>
            <a:endParaRPr/>
          </a:p>
        </p:txBody>
      </p:sp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190000" y="670125"/>
            <a:ext cx="8520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importances = </a:t>
            </a:r>
            <a:r>
              <a:rPr lang="en" sz="1550">
                <a:solidFill>
                  <a:srgbClr val="267F9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(rf_all.feature_importances_)</a:t>
            </a:r>
            <a:endParaRPr sz="15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The impurity-based feature importance ranks the numerical features to be the most important features.</a:t>
            </a:r>
            <a:endParaRPr sz="1500">
              <a:solidFill>
                <a:srgbClr val="FF00FF"/>
              </a:solidFill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325" y="1906750"/>
            <a:ext cx="3798978" cy="206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147825" y="1782000"/>
            <a:ext cx="52872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systolic blood pressure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peripheral oxygen saturation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motor component of the Glasgow Coma Scale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lactate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heart rate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lactate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mean blood pressure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body temperature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arterial pH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Temperature resulting in highest APACHE III score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body temperature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eye opening component of the Glasgow Coma Scale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Blood Urea Concentration resulting in the highest APACHE III score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bicarbonate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</a:t>
            </a:r>
            <a:r>
              <a:rPr lang="en"/>
              <a:t>Permutation: Categorical Features</a:t>
            </a:r>
            <a:endParaRPr/>
          </a:p>
        </p:txBody>
      </p:sp>
      <p:sp>
        <p:nvSpPr>
          <p:cNvPr id="312" name="Google Shape;312;p31"/>
          <p:cNvSpPr txBox="1"/>
          <p:nvPr>
            <p:ph idx="1" type="body"/>
          </p:nvPr>
        </p:nvSpPr>
        <p:spPr>
          <a:xfrm>
            <a:off x="393600" y="1238300"/>
            <a:ext cx="8685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Cardinality categorical </a:t>
            </a: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“ </a:t>
            </a:r>
            <a:r>
              <a:rPr b="1"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Hospital Admit Source Operating Room </a:t>
            </a: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 is</a:t>
            </a: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most important feature.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25" y="1684950"/>
            <a:ext cx="5564199" cy="3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100" y="-5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600" y="1265850"/>
            <a:ext cx="5659576" cy="34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75" y="300550"/>
            <a:ext cx="2755125" cy="20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Run-Time</a:t>
            </a:r>
            <a:endParaRPr/>
          </a:p>
        </p:txBody>
      </p:sp>
      <p:sp>
        <p:nvSpPr>
          <p:cNvPr id="319" name="Google Shape;31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 of features for 95% importance: 86/150</a:t>
            </a:r>
            <a:endParaRPr sz="2000"/>
          </a:p>
        </p:txBody>
      </p:sp>
      <p:pic>
        <p:nvPicPr>
          <p:cNvPr id="320" name="Google Shape;3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75" y="2680400"/>
            <a:ext cx="8468451" cy="20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Tree</a:t>
            </a:r>
            <a:endParaRPr/>
          </a:p>
        </p:txBody>
      </p:sp>
      <p:sp>
        <p:nvSpPr>
          <p:cNvPr id="326" name="Google Shape;326;p33"/>
          <p:cNvSpPr txBox="1"/>
          <p:nvPr>
            <p:ph idx="1" type="body"/>
          </p:nvPr>
        </p:nvSpPr>
        <p:spPr>
          <a:xfrm>
            <a:off x="244275" y="1307850"/>
            <a:ext cx="8742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rf_small = RandomForestClassifier(n_estimators=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max_depth =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tree_small = rf_small.estimators_[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36" y="2164625"/>
            <a:ext cx="7776566" cy="280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4917975" y="2233450"/>
            <a:ext cx="3797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systolic blood pressure &lt;=77.5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222225" y="2640875"/>
            <a:ext cx="25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Glasgow Coma Scale, motor component &lt;=4.75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754600" y="2830025"/>
            <a:ext cx="28155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temperature &lt;=33.85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212950" y="3397475"/>
            <a:ext cx="2255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heart rate &lt;=5.0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676575" y="3397475"/>
            <a:ext cx="1476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lactate concen-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Random Forest: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Search with Cross Validation</a:t>
            </a:r>
            <a:endParaRPr/>
          </a:p>
        </p:txBody>
      </p:sp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143925" y="1307850"/>
            <a:ext cx="5053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{'bootstrap': [True, False],</a:t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'max_depth': [10, 35, 60, 85, 110, None],</a:t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'max_features': ['auto', 'sqrt'],</a:t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'min_samples_leaf': [1, 2, 4],</a:t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'min_samples_split': [2, 5, 10],</a:t>
            </a:r>
            <a:endParaRPr sz="13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'n_estimators': [200, 400, 600, 800, 1000]}</a:t>
            </a:r>
            <a:endParaRPr sz="1600"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5504550" y="1770750"/>
            <a:ext cx="363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rf_random.best_params_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{'bootstrap': True,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'max_depth': 85,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'max_features': 'auto',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'min_samples_leaf': 4,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'min_samples_split': 5,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'n_estimators': 1000}</a:t>
            </a:r>
            <a:endParaRPr sz="16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Random Forest: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Grid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>
            <p:ph idx="1" type="body"/>
          </p:nvPr>
        </p:nvSpPr>
        <p:spPr>
          <a:xfrm>
            <a:off x="244175" y="1553975"/>
            <a:ext cx="396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param_grid = {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'bootstrap'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4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'max_depth'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'max_features'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'auto'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'min_samples_leaf'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'min_samples_split'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'n_estimators'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3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5043175" y="1635425"/>
            <a:ext cx="383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</a:t>
            </a:r>
            <a:r>
              <a:rPr lang="en" sz="2000"/>
              <a:t>rid_search.best_params_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{'bootstrap': True,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'max_depth': 90,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'max_features': 'auto',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'min_samples_leaf': 3,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'min_samples_split': 12,</a:t>
            </a:r>
            <a:endParaRPr sz="13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'n_estimators': 1000}</a:t>
            </a:r>
            <a:endParaRPr sz="1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Comparison</a:t>
            </a:r>
            <a:endParaRPr/>
          </a:p>
        </p:txBody>
      </p:sp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75" y="1096700"/>
            <a:ext cx="5727076" cy="36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Adaptive Synthetic (ADASYN) method to perform oversampling of the minority class</a:t>
            </a:r>
            <a:endParaRPr sz="3200"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238950" y="1567550"/>
            <a:ext cx="3534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Features</a:t>
            </a:r>
            <a:endParaRPr/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51" y="2015262"/>
            <a:ext cx="4015575" cy="279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24238"/>
            <a:ext cx="4267198" cy="279543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>
            <p:ph idx="1" type="body"/>
          </p:nvPr>
        </p:nvSpPr>
        <p:spPr>
          <a:xfrm>
            <a:off x="4572000" y="1567550"/>
            <a:ext cx="3534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Most Important </a:t>
            </a: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Tree</a:t>
            </a:r>
            <a:endParaRPr/>
          </a:p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325700" y="1116150"/>
            <a:ext cx="881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max_depth=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max_features=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'auto'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n_estimators=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 criterion 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'entropy'</a:t>
            </a:r>
            <a:r>
              <a:rPr lang="en" sz="14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25" y="1642649"/>
            <a:ext cx="7984754" cy="27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695800" y="4636575"/>
            <a:ext cx="70389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Patient with high risk?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4830675" y="1702375"/>
            <a:ext cx="3733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systolic blood pressure &lt;= 78.5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814800" y="2189800"/>
            <a:ext cx="2168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Glasgow Coma Scale, motor component &lt;=5.8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579625" y="2844575"/>
            <a:ext cx="2613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lactate &lt;=4.6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 Gradient boosting machine (GBM) learning model</a:t>
            </a:r>
            <a:endParaRPr sz="3100"/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1297500" y="1003975"/>
            <a:ext cx="70389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</a:rPr>
              <a:t>Most Important features are different than those found by Random forest</a:t>
            </a:r>
            <a:endParaRPr sz="1500">
              <a:solidFill>
                <a:srgbClr val="FF00FF"/>
              </a:solidFill>
            </a:endParaRPr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75" y="1458000"/>
            <a:ext cx="5034751" cy="30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 txBox="1"/>
          <p:nvPr/>
        </p:nvSpPr>
        <p:spPr>
          <a:xfrm>
            <a:off x="212400" y="1458000"/>
            <a:ext cx="48582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heart rate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Length of hospital stay before ICU admission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Blood urea concentration resulting in highest 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APACHE III score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platelet count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body temperature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lactate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body temperature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heart rate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respiration rate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systolic blood pressure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systolic blood pressure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glucose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sodium concentration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Gridsearch, Train, and Validation</a:t>
            </a:r>
            <a:endParaRPr/>
          </a:p>
        </p:txBody>
      </p:sp>
      <p:sp>
        <p:nvSpPr>
          <p:cNvPr id="387" name="Google Shape;387;p40"/>
          <p:cNvSpPr txBox="1"/>
          <p:nvPr>
            <p:ph idx="1" type="body"/>
          </p:nvPr>
        </p:nvSpPr>
        <p:spPr>
          <a:xfrm>
            <a:off x="256300" y="1472550"/>
            <a:ext cx="374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0"/>
              <a:buFont typeface="Courier New"/>
              <a:buChar char="●"/>
            </a:pPr>
            <a:r>
              <a:rPr b="1" lang="en" sz="2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best_params_</a:t>
            </a:r>
            <a:endParaRPr b="1" sz="2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{'learning_rate': 0.01, </a:t>
            </a:r>
            <a:endParaRPr sz="12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'n_estimators': 10000, </a:t>
            </a:r>
            <a:endParaRPr sz="12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'num_leaves': 127, </a:t>
            </a:r>
            <a:endParaRPr sz="12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'reg_alpha': 0.1} </a:t>
            </a:r>
            <a:endParaRPr sz="1250">
              <a:solidFill>
                <a:srgbClr val="FF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est_score_(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metric='auc’)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5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AUC:  0.93</a:t>
            </a:r>
            <a:endParaRPr sz="2500">
              <a:solidFill>
                <a:srgbClr val="FF00FF"/>
              </a:solidFill>
            </a:endParaRPr>
          </a:p>
        </p:txBody>
      </p:sp>
      <p:pic>
        <p:nvPicPr>
          <p:cNvPr id="388" name="Google Shape;3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151" y="2276052"/>
            <a:ext cx="2465275" cy="271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949" y="2276050"/>
            <a:ext cx="2767845" cy="27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r>
              <a:rPr lang="en"/>
              <a:t> Forest tree with the 10 most important  LightGBM Features</a:t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695800" y="4636575"/>
            <a:ext cx="70389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Patient with </a:t>
            </a:r>
            <a:r>
              <a:rPr lang="en">
                <a:solidFill>
                  <a:srgbClr val="FF00FF"/>
                </a:solidFill>
              </a:rPr>
              <a:t>high</a:t>
            </a:r>
            <a:r>
              <a:rPr lang="en">
                <a:solidFill>
                  <a:srgbClr val="FF00FF"/>
                </a:solidFill>
              </a:rPr>
              <a:t> risk? 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25" y="1307850"/>
            <a:ext cx="8653902" cy="30785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 txBox="1"/>
          <p:nvPr/>
        </p:nvSpPr>
        <p:spPr>
          <a:xfrm>
            <a:off x="4670625" y="1433200"/>
            <a:ext cx="4241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body temperature &lt;=35.0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1789675" y="1840600"/>
            <a:ext cx="1629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heart rate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&lt;=27.5bpm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429225" y="2495350"/>
            <a:ext cx="1804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Highest body temperature &lt;=36.8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616375" y="1884250"/>
            <a:ext cx="32154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blood urea nitrogen concentration &lt;=22.1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7697050" y="2397450"/>
            <a:ext cx="12585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Lowest peripheral blood oxygen saturation &lt;=87.2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Agenda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96900" y="1458000"/>
            <a:ext cx="84969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Introduction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Findings of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Hospital Patient survival dataset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Findings of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Mexico’s Cause of Death dataset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Interpretability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Conclusion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Recommendations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Future work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kaggle competitions </a:t>
            </a: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00"/>
          </a:p>
        </p:txBody>
      </p:sp>
      <p:sp>
        <p:nvSpPr>
          <p:cNvPr id="407" name="Google Shape;407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Winner : 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0.91497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/>
              <a:t>LightGBM: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0.88001 (</a:t>
            </a:r>
            <a:r>
              <a:rPr lang="en" sz="1800">
                <a:solidFill>
                  <a:srgbClr val="FFFFFF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leaderboard : 756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Random</a:t>
            </a:r>
            <a:r>
              <a:rPr lang="en" sz="2400"/>
              <a:t> forest: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0.66983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type="title"/>
          </p:nvPr>
        </p:nvSpPr>
        <p:spPr>
          <a:xfrm>
            <a:off x="673250" y="1900175"/>
            <a:ext cx="7958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Suicide Causes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1297500" y="208950"/>
            <a:ext cx="7038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 of Death dataset from Mexico </a:t>
            </a:r>
            <a:r>
              <a:rPr lang="en"/>
              <a:t>(provided by CAMH)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>
            <p:ph idx="1" type="body"/>
          </p:nvPr>
        </p:nvSpPr>
        <p:spPr>
          <a:xfrm>
            <a:off x="1236775" y="1157225"/>
            <a:ext cx="7595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 sz="1800">
                <a:solidFill>
                  <a:srgbClr val="FF0000"/>
                </a:solidFill>
              </a:rPr>
              <a:t>Demographic Data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722611 entries and  49 attributes.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Collected in Mexico ( 1935 -2018)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Catalog ICD10 (International Statistical Classification of Diseases and Related Health Problems).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No Label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50" y="2937875"/>
            <a:ext cx="8165700" cy="12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/>
          <p:nvPr/>
        </p:nvSpPr>
        <p:spPr>
          <a:xfrm>
            <a:off x="1490125" y="3029250"/>
            <a:ext cx="657900" cy="109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"/>
          <p:cNvSpPr txBox="1"/>
          <p:nvPr/>
        </p:nvSpPr>
        <p:spPr>
          <a:xfrm>
            <a:off x="1062175" y="3994025"/>
            <a:ext cx="15477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ICD10</a:t>
            </a:r>
            <a:endParaRPr sz="1200"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311700" y="9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</a:t>
            </a:r>
            <a:endParaRPr/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5099850" y="1018525"/>
            <a:ext cx="37896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Original data is coded, making it very difficult to interpret.</a:t>
            </a:r>
            <a:endParaRPr sz="1600"/>
          </a:p>
        </p:txBody>
      </p:sp>
      <p:pic>
        <p:nvPicPr>
          <p:cNvPr id="428" name="Google Shape;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225" y="2445595"/>
            <a:ext cx="4188599" cy="256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50" y="817525"/>
            <a:ext cx="4313850" cy="15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 txBox="1"/>
          <p:nvPr/>
        </p:nvSpPr>
        <p:spPr>
          <a:xfrm>
            <a:off x="1425925" y="1320950"/>
            <a:ext cx="1343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Coded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5184175" y="3042025"/>
            <a:ext cx="1343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oded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443775" y="3273800"/>
            <a:ext cx="30918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Decoding data to make it readable by humans is essential.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Target </a:t>
            </a:r>
            <a:endParaRPr/>
          </a:p>
        </p:txBody>
      </p:sp>
      <p:sp>
        <p:nvSpPr>
          <p:cNvPr id="438" name="Google Shape;438;p46"/>
          <p:cNvSpPr txBox="1"/>
          <p:nvPr>
            <p:ph idx="1" type="body"/>
          </p:nvPr>
        </p:nvSpPr>
        <p:spPr>
          <a:xfrm>
            <a:off x="2546275" y="997575"/>
            <a:ext cx="579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Data Are Unbalanced</a:t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4" y="1515800"/>
            <a:ext cx="6843921" cy="35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Suicide: Population, Sex and Marital status </a:t>
            </a:r>
            <a:endParaRPr/>
          </a:p>
        </p:txBody>
      </p:sp>
      <p:sp>
        <p:nvSpPr>
          <p:cNvPr id="445" name="Google Shape;44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25" y="1732463"/>
            <a:ext cx="2470402" cy="258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930" y="1732463"/>
            <a:ext cx="2555746" cy="258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525" y="1862788"/>
            <a:ext cx="3158623" cy="232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Suicide: Education and Age</a:t>
            </a:r>
            <a:endParaRPr/>
          </a:p>
        </p:txBody>
      </p:sp>
      <p:sp>
        <p:nvSpPr>
          <p:cNvPr id="454" name="Google Shape;454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" y="1518200"/>
            <a:ext cx="5475800" cy="32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602" y="1098600"/>
            <a:ext cx="3458398" cy="404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Suicide: Employment</a:t>
            </a:r>
            <a:endParaRPr/>
          </a:p>
        </p:txBody>
      </p:sp>
      <p:sp>
        <p:nvSpPr>
          <p:cNvPr id="462" name="Google Shape;462;p49"/>
          <p:cNvSpPr txBox="1"/>
          <p:nvPr>
            <p:ph idx="1" type="body"/>
          </p:nvPr>
        </p:nvSpPr>
        <p:spPr>
          <a:xfrm>
            <a:off x="1151925" y="13928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1372325"/>
            <a:ext cx="8520595" cy="314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Suicide: Urban and Nationally, Indigenous </a:t>
            </a:r>
            <a:endParaRPr/>
          </a:p>
        </p:txBody>
      </p:sp>
      <p:sp>
        <p:nvSpPr>
          <p:cNvPr id="469" name="Google Shape;469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74" y="1331650"/>
            <a:ext cx="3198678" cy="248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331650"/>
            <a:ext cx="2506451" cy="248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584" y="1331650"/>
            <a:ext cx="3300389" cy="248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>
            <p:ph type="title"/>
          </p:nvPr>
        </p:nvSpPr>
        <p:spPr>
          <a:xfrm>
            <a:off x="311700" y="9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and split into train and test</a:t>
            </a:r>
            <a:endParaRPr/>
          </a:p>
        </p:txBody>
      </p:sp>
      <p:sp>
        <p:nvSpPr>
          <p:cNvPr id="478" name="Google Shape;478;p51"/>
          <p:cNvSpPr txBox="1"/>
          <p:nvPr>
            <p:ph idx="1" type="body"/>
          </p:nvPr>
        </p:nvSpPr>
        <p:spPr>
          <a:xfrm>
            <a:off x="1151925" y="1645175"/>
            <a:ext cx="67476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Remove f</a:t>
            </a:r>
            <a:r>
              <a:rPr lang="en" sz="1500"/>
              <a:t>eatures with more than 75% missing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Remove collinear features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STD = 0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Data Imputation (KNN and Iterative)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500"/>
              <a:buAutoNum type="arabicPeriod"/>
            </a:pPr>
            <a:r>
              <a:rPr lang="en" sz="1500">
                <a:solidFill>
                  <a:srgbClr val="FF00FF"/>
                </a:solidFill>
              </a:rPr>
              <a:t>Split data into train (40%)  and test  (60%)</a:t>
            </a:r>
            <a:endParaRPr sz="15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80450" y="403900"/>
            <a:ext cx="766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CAMH: The Centre for Addiction and Mental Health</a:t>
            </a:r>
            <a:endParaRPr sz="28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-79150" y="1785725"/>
            <a:ext cx="6466500" cy="31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Canada’s largest mental health teaching hospital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CAMH has 90 distinct clinical services across inpatient, outpatient, day treatment, and partial hospitalization models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CAMH offers outstanding clinical care to more than 37,000 patients each year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Expert training to health care professionals and scientists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Develops innovative health promotion and prevention strategies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Advocates on public policy issues at all levels of government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75" y="1287850"/>
            <a:ext cx="270077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274" y="2888050"/>
            <a:ext cx="27007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Importance: Random Forest</a:t>
            </a:r>
            <a:endParaRPr/>
          </a:p>
        </p:txBody>
      </p:sp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526700" y="1478600"/>
            <a:ext cx="824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00FF"/>
              </a:solidFill>
            </a:endParaRPr>
          </a:p>
        </p:txBody>
      </p:sp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600" y="1543400"/>
            <a:ext cx="5574698" cy="25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2"/>
          <p:cNvSpPr txBox="1"/>
          <p:nvPr/>
        </p:nvSpPr>
        <p:spPr>
          <a:xfrm>
            <a:off x="97200" y="1543400"/>
            <a:ext cx="41067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 medication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Population size in the city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Marital status - Single/not-single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Violence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the family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Education level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Industrial machinery operators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Urban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and Cross validation</a:t>
            </a:r>
            <a:endParaRPr/>
          </a:p>
        </p:txBody>
      </p:sp>
      <p:sp>
        <p:nvSpPr>
          <p:cNvPr id="492" name="Google Shape;492;p53"/>
          <p:cNvSpPr txBox="1"/>
          <p:nvPr>
            <p:ph idx="1" type="body"/>
          </p:nvPr>
        </p:nvSpPr>
        <p:spPr>
          <a:xfrm>
            <a:off x="274750" y="1552725"/>
            <a:ext cx="743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Grid_cv.best_params_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{'class__criterion': 'gini',</a:t>
            </a:r>
            <a:endParaRPr sz="16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'class__max_depth': 20,</a:t>
            </a:r>
            <a:endParaRPr sz="16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'class__max_features': 'auto',</a:t>
            </a:r>
            <a:endParaRPr sz="16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'class__max_leaf_nodes': 100,</a:t>
            </a:r>
            <a:endParaRPr sz="16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'class__min_samples_split': 2}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625" y="1708488"/>
            <a:ext cx="3536150" cy="31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Tree: </a:t>
            </a:r>
            <a:r>
              <a:rPr lang="en"/>
              <a:t>Best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 txBox="1"/>
          <p:nvPr>
            <p:ph idx="1" type="body"/>
          </p:nvPr>
        </p:nvSpPr>
        <p:spPr>
          <a:xfrm>
            <a:off x="211800" y="1484300"/>
            <a:ext cx="41853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51 most Important Features (95%)</a:t>
            </a:r>
            <a:endParaRPr sz="600">
              <a:solidFill>
                <a:srgbClr val="FF00FF"/>
              </a:solidFill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0" y="2132700"/>
            <a:ext cx="3985699" cy="27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4"/>
          <p:cNvPicPr preferRelativeResize="0"/>
          <p:nvPr/>
        </p:nvPicPr>
        <p:blipFill rotWithShape="1">
          <a:blip r:embed="rId4">
            <a:alphaModFix/>
          </a:blip>
          <a:srcRect b="0" l="0" r="0" t="3353"/>
          <a:stretch/>
        </p:blipFill>
        <p:spPr>
          <a:xfrm>
            <a:off x="5006325" y="2094700"/>
            <a:ext cx="3985699" cy="28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>
            <p:ph idx="1" type="body"/>
          </p:nvPr>
        </p:nvSpPr>
        <p:spPr>
          <a:xfrm>
            <a:off x="5015875" y="1484300"/>
            <a:ext cx="3966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10 </a:t>
            </a:r>
            <a:r>
              <a:rPr lang="en" sz="17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 most Important Features</a:t>
            </a:r>
            <a:endParaRPr sz="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Tree—Overview </a:t>
            </a:r>
            <a:endParaRPr/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6050"/>
            <a:ext cx="8839198" cy="24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 txBox="1"/>
          <p:nvPr/>
        </p:nvSpPr>
        <p:spPr>
          <a:xfrm>
            <a:off x="2000650" y="1258600"/>
            <a:ext cx="56601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max_depth=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max_features=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'auto'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n_estimators=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 criterion 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'gini'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/>
          <p:nvPr>
            <p:ph type="title"/>
          </p:nvPr>
        </p:nvSpPr>
        <p:spPr>
          <a:xfrm>
            <a:off x="802575" y="12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Tree (10 most important features)</a:t>
            </a:r>
            <a:endParaRPr/>
          </a:p>
        </p:txBody>
      </p:sp>
      <p:sp>
        <p:nvSpPr>
          <p:cNvPr id="515" name="Google Shape;515;p56"/>
          <p:cNvSpPr txBox="1"/>
          <p:nvPr>
            <p:ph idx="1" type="body"/>
          </p:nvPr>
        </p:nvSpPr>
        <p:spPr>
          <a:xfrm>
            <a:off x="425175" y="4583775"/>
            <a:ext cx="526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Person with high risk?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516" name="Google Shape;516;p56"/>
          <p:cNvPicPr preferRelativeResize="0"/>
          <p:nvPr/>
        </p:nvPicPr>
        <p:blipFill rotWithShape="1">
          <a:blip r:embed="rId3">
            <a:alphaModFix/>
          </a:blip>
          <a:srcRect b="0" l="26226" r="30259" t="0"/>
          <a:stretch/>
        </p:blipFill>
        <p:spPr>
          <a:xfrm>
            <a:off x="311625" y="794500"/>
            <a:ext cx="8520743" cy="3554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 txBox="1"/>
          <p:nvPr/>
        </p:nvSpPr>
        <p:spPr>
          <a:xfrm>
            <a:off x="6924675" y="722750"/>
            <a:ext cx="185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 medication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6603900" y="979050"/>
            <a:ext cx="217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Completed secondary education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56"/>
          <p:cNvSpPr txBox="1"/>
          <p:nvPr/>
        </p:nvSpPr>
        <p:spPr>
          <a:xfrm>
            <a:off x="6482800" y="1396300"/>
            <a:ext cx="103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Age &lt;=71.5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>
            <a:off x="6824750" y="1727800"/>
            <a:ext cx="195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Violence in the family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6"/>
          <p:cNvSpPr txBox="1"/>
          <p:nvPr/>
        </p:nvSpPr>
        <p:spPr>
          <a:xfrm>
            <a:off x="3925450" y="2059450"/>
            <a:ext cx="1951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Violence in the family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6"/>
          <p:cNvSpPr txBox="1"/>
          <p:nvPr/>
        </p:nvSpPr>
        <p:spPr>
          <a:xfrm>
            <a:off x="5057775" y="1731250"/>
            <a:ext cx="819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Married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6332975" y="2393625"/>
            <a:ext cx="78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.5M-1M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6"/>
          <p:cNvSpPr txBox="1"/>
          <p:nvPr/>
        </p:nvSpPr>
        <p:spPr>
          <a:xfrm>
            <a:off x="4844825" y="2721425"/>
            <a:ext cx="103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Age &lt;=53.5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6"/>
          <p:cNvSpPr txBox="1"/>
          <p:nvPr/>
        </p:nvSpPr>
        <p:spPr>
          <a:xfrm>
            <a:off x="3968050" y="3084675"/>
            <a:ext cx="996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Age &lt;=22.5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3539325" y="3405250"/>
            <a:ext cx="103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Age &lt;=20.5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6"/>
          <p:cNvSpPr txBox="1"/>
          <p:nvPr/>
        </p:nvSpPr>
        <p:spPr>
          <a:xfrm>
            <a:off x="6945850" y="2743200"/>
            <a:ext cx="996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Age &lt;=64.5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>
            <a:off x="1533525" y="2066925"/>
            <a:ext cx="179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100K-200K (city size)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56"/>
          <p:cNvSpPr txBox="1"/>
          <p:nvPr/>
        </p:nvSpPr>
        <p:spPr>
          <a:xfrm>
            <a:off x="1381125" y="2409050"/>
            <a:ext cx="971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Single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1738325" y="2728125"/>
            <a:ext cx="1585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Violence in family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6"/>
          <p:cNvSpPr txBox="1"/>
          <p:nvPr/>
        </p:nvSpPr>
        <p:spPr>
          <a:xfrm>
            <a:off x="2066925" y="3066275"/>
            <a:ext cx="1157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Age &lt;=18.5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>
            <a:off x="1204925" y="3438450"/>
            <a:ext cx="7620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Age &lt;=16.5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56"/>
          <p:cNvSpPr txBox="1"/>
          <p:nvPr/>
        </p:nvSpPr>
        <p:spPr>
          <a:xfrm>
            <a:off x="683900" y="3105150"/>
            <a:ext cx="7620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Age &lt;=13.0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56"/>
          <p:cNvSpPr txBox="1"/>
          <p:nvPr/>
        </p:nvSpPr>
        <p:spPr>
          <a:xfrm>
            <a:off x="6312275" y="3090875"/>
            <a:ext cx="87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Age &lt;=21.5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56"/>
          <p:cNvSpPr txBox="1"/>
          <p:nvPr/>
        </p:nvSpPr>
        <p:spPr>
          <a:xfrm>
            <a:off x="4405175" y="3775875"/>
            <a:ext cx="971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100K-250K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56"/>
          <p:cNvSpPr txBox="1"/>
          <p:nvPr/>
        </p:nvSpPr>
        <p:spPr>
          <a:xfrm>
            <a:off x="350450" y="887325"/>
            <a:ext cx="47073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max_depth=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max_features=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'auto'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n_estimators= 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 criterion = </a:t>
            </a:r>
            <a:r>
              <a:rPr lang="en" sz="14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'gini'</a:t>
            </a:r>
            <a:r>
              <a:rPr lang="en" sz="14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7"/>
          <p:cNvSpPr txBox="1"/>
          <p:nvPr>
            <p:ph idx="1" type="body"/>
          </p:nvPr>
        </p:nvSpPr>
        <p:spPr>
          <a:xfrm>
            <a:off x="3367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Auc : </a:t>
            </a:r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0.85 (+/- 0.00) [Decision Tree]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Auc : </a:t>
            </a:r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0.89 (+/- 0.00) [Bagging]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Auc :  0.97 (+/- 0.02) [boosting]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175" y="3013826"/>
            <a:ext cx="2812025" cy="196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4" y="2967520"/>
            <a:ext cx="2944575" cy="205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650" y="2913475"/>
            <a:ext cx="2342700" cy="2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7"/>
          <p:cNvSpPr txBox="1"/>
          <p:nvPr/>
        </p:nvSpPr>
        <p:spPr>
          <a:xfrm>
            <a:off x="6242050" y="2182525"/>
            <a:ext cx="2389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Confusion matrix, Adaboost, predicting on test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 Gradient boosting machine (GBM) learning model</a:t>
            </a:r>
            <a:endParaRPr sz="3100"/>
          </a:p>
        </p:txBody>
      </p:sp>
      <p:pic>
        <p:nvPicPr>
          <p:cNvPr id="552" name="Google Shape;5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400" y="1543398"/>
            <a:ext cx="6422199" cy="33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8"/>
          <p:cNvSpPr txBox="1"/>
          <p:nvPr/>
        </p:nvSpPr>
        <p:spPr>
          <a:xfrm>
            <a:off x="170100" y="1622350"/>
            <a:ext cx="24198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Family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Violence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Gender - Female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Urban/Rural Area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on medication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Size of the city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schooling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Unemployed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Speaks indigenous language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Light Gradient boosting machine (GBM) learning model</a:t>
            </a:r>
            <a:endParaRPr/>
          </a:p>
        </p:txBody>
      </p:sp>
      <p:sp>
        <p:nvSpPr>
          <p:cNvPr id="559" name="Google Shape;559;p59"/>
          <p:cNvSpPr txBox="1"/>
          <p:nvPr>
            <p:ph idx="1" type="body"/>
          </p:nvPr>
        </p:nvSpPr>
        <p:spPr>
          <a:xfrm>
            <a:off x="1142225" y="1159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Grid Search , train and evaluation ( with train data)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Prediction on test data </a:t>
            </a:r>
            <a:endParaRPr/>
          </a:p>
        </p:txBody>
      </p:sp>
      <p:pic>
        <p:nvPicPr>
          <p:cNvPr id="560" name="Google Shape;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6775"/>
            <a:ext cx="4017744" cy="267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900" y="2329125"/>
            <a:ext cx="3633100" cy="2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title"/>
          </p:nvPr>
        </p:nvSpPr>
        <p:spPr>
          <a:xfrm>
            <a:off x="1198200" y="531450"/>
            <a:ext cx="745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Conclusions—</a:t>
            </a:r>
            <a:r>
              <a:rPr lang="en"/>
              <a:t>Emergency Room Mortality Risk</a:t>
            </a:r>
            <a:endParaRPr/>
          </a:p>
        </p:txBody>
      </p:sp>
      <p:sp>
        <p:nvSpPr>
          <p:cNvPr id="567" name="Google Shape;567;p60"/>
          <p:cNvSpPr txBox="1"/>
          <p:nvPr>
            <p:ph idx="1" type="body"/>
          </p:nvPr>
        </p:nvSpPr>
        <p:spPr>
          <a:xfrm>
            <a:off x="236100" y="1494150"/>
            <a:ext cx="86718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most important features for predicting Emergency Room mortality risk are</a:t>
            </a:r>
            <a:endParaRPr sz="18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systolic blood pressure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motor component of the Glasgow Coma scale (GCS - Eye, Verbal and Motor responses)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body temperature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lactate concentration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peripheral blood oxygen saturation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Blood Urea Concentration resulting in the highest APACHE III score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Length of hospital stay before ICU admission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Conclusions—</a:t>
            </a:r>
            <a:r>
              <a:rPr lang="en" sz="2500"/>
              <a:t>Suicide Risk</a:t>
            </a:r>
            <a:endParaRPr sz="2500"/>
          </a:p>
        </p:txBody>
      </p:sp>
      <p:sp>
        <p:nvSpPr>
          <p:cNvPr id="573" name="Google Shape;573;p61"/>
          <p:cNvSpPr txBox="1"/>
          <p:nvPr>
            <p:ph idx="1" type="body"/>
          </p:nvPr>
        </p:nvSpPr>
        <p:spPr>
          <a:xfrm>
            <a:off x="305150" y="1454150"/>
            <a:ext cx="8475300" cy="3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important features for predicting suicide risk are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 medication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Completed secondary education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Age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Marital status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Violence in the family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City size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The highest risk sequence of features appears to be: On medication, not finished secondary education, not married, and between the ages of 20.5 and 22.5.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105500" y="589900"/>
            <a:ext cx="765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Statistic: Mental illness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16939" r="7537" t="0"/>
          <a:stretch/>
        </p:blipFill>
        <p:spPr>
          <a:xfrm>
            <a:off x="198450" y="1450875"/>
            <a:ext cx="4220100" cy="18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50" y="3422200"/>
            <a:ext cx="2725774" cy="1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100" y="1450875"/>
            <a:ext cx="2933932" cy="35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3400" y="1450875"/>
            <a:ext cx="1575949" cy="15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Recommendations</a:t>
            </a:r>
            <a:endParaRPr sz="2500"/>
          </a:p>
        </p:txBody>
      </p:sp>
      <p:sp>
        <p:nvSpPr>
          <p:cNvPr id="579" name="Google Shape;579;p62"/>
          <p:cNvSpPr txBox="1"/>
          <p:nvPr>
            <p:ph idx="1" type="body"/>
          </p:nvPr>
        </p:nvSpPr>
        <p:spPr>
          <a:xfrm>
            <a:off x="216525" y="1386925"/>
            <a:ext cx="87258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Compare features identified as important with current data collection policies and procedures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Identify any important data features that are not currently being collected consistently and accurately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Assess possibility of collecting these features with more rigour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Recommend changes to data collection policies and procedures that ensure thorough and accurate collection of important information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Future Work</a:t>
            </a:r>
            <a:endParaRPr sz="2500"/>
          </a:p>
        </p:txBody>
      </p:sp>
      <p:sp>
        <p:nvSpPr>
          <p:cNvPr id="585" name="Google Shape;585;p63"/>
          <p:cNvSpPr txBox="1"/>
          <p:nvPr>
            <p:ph idx="1" type="body"/>
          </p:nvPr>
        </p:nvSpPr>
        <p:spPr>
          <a:xfrm>
            <a:off x="263400" y="1692125"/>
            <a:ext cx="84519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Improve results further—Include more types of models in ensemble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results to inform optimization of data collection, both clinical and demographic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Build machine learning applications to help medical professionals assess patient mortality risk and suicide risk in real-time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Integrate</a:t>
            </a:r>
            <a:r>
              <a:rPr lang="en" sz="1900"/>
              <a:t> </a:t>
            </a:r>
            <a:r>
              <a:rPr lang="en" sz="1900"/>
              <a:t>inferences in</a:t>
            </a:r>
            <a:r>
              <a:rPr lang="en" sz="1900"/>
              <a:t> the current CAMH dashboard</a:t>
            </a:r>
            <a:endParaRPr sz="1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/>
          <p:nvPr>
            <p:ph type="ctrTitle"/>
          </p:nvPr>
        </p:nvSpPr>
        <p:spPr>
          <a:xfrm>
            <a:off x="3317450" y="1564150"/>
            <a:ext cx="5427300" cy="1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 You</a:t>
            </a:r>
            <a:endParaRPr sz="6400"/>
          </a:p>
        </p:txBody>
      </p:sp>
      <p:sp>
        <p:nvSpPr>
          <p:cNvPr id="591" name="Google Shape;591;p64"/>
          <p:cNvSpPr txBox="1"/>
          <p:nvPr>
            <p:ph idx="1" type="subTitle"/>
          </p:nvPr>
        </p:nvSpPr>
        <p:spPr>
          <a:xfrm>
            <a:off x="338700" y="4015300"/>
            <a:ext cx="8097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2: Pete Gray, Pratik Chandwani, Conrard Giresse Tetsassi Feugmo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York University CSML 1030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/>
          <p:nvPr>
            <p:ph type="ctrTitle"/>
          </p:nvPr>
        </p:nvSpPr>
        <p:spPr>
          <a:xfrm>
            <a:off x="2997000" y="358175"/>
            <a:ext cx="6056700" cy="27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Healthcare: Hospital Emergency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Suicide Attempt </a:t>
            </a:r>
            <a:endParaRPr/>
          </a:p>
        </p:txBody>
      </p:sp>
      <p:sp>
        <p:nvSpPr>
          <p:cNvPr id="597" name="Google Shape;597;p65"/>
          <p:cNvSpPr txBox="1"/>
          <p:nvPr>
            <p:ph idx="1" type="subTitle"/>
          </p:nvPr>
        </p:nvSpPr>
        <p:spPr>
          <a:xfrm>
            <a:off x="338700" y="4015300"/>
            <a:ext cx="8097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2: Pete Gray, Pratik Chandwani, Conrard Giresse Tetsassi Feugmo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York University CSML 1030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40800" y="701550"/>
            <a:ext cx="70389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Statistic: </a:t>
            </a:r>
            <a:r>
              <a:rPr lang="en"/>
              <a:t>Hospital and Emergencies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6410"/>
          <a:stretch/>
        </p:blipFill>
        <p:spPr>
          <a:xfrm>
            <a:off x="133500" y="1682000"/>
            <a:ext cx="5116875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375" y="1682000"/>
            <a:ext cx="4047600" cy="287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5913650" y="4622600"/>
            <a:ext cx="3637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hlinkClick r:id="rId3"/>
              </a:rPr>
              <a:t>machine-learning-for-survival-analysis-4-638.jpg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26959" l="0" r="0" t="0"/>
          <a:stretch/>
        </p:blipFill>
        <p:spPr>
          <a:xfrm>
            <a:off x="174600" y="85500"/>
            <a:ext cx="8766500" cy="49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281150" y="907275"/>
            <a:ext cx="48867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linical and demographic data to improve patient survival at Emergency (Kaggle)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Cause of death data from Mexico to understand those related to suicide (Provided by CAMH)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idx="4294967295" type="ctrTitle"/>
          </p:nvPr>
        </p:nvSpPr>
        <p:spPr>
          <a:xfrm>
            <a:off x="337850" y="339725"/>
            <a:ext cx="45870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Datasets: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152725"/>
            <a:ext cx="766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Healthcare: Accuracy VS </a:t>
            </a:r>
            <a:r>
              <a:rPr lang="en"/>
              <a:t>Interpretability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275" y="784425"/>
            <a:ext cx="6489950" cy="42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330425" y="1766200"/>
            <a:ext cx="1893900" cy="30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4530550" y="3286975"/>
            <a:ext cx="1893900" cy="30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645" y="3105500"/>
            <a:ext cx="1698330" cy="15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